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E9FEA-31FC-D64C-913A-7A6C6B3851D7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9F420-A597-D341-B486-C444DE34D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3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</a:t>
            </a:r>
            <a:r>
              <a:rPr lang="en-US" baseline="0" dirty="0" smtClean="0"/>
              <a:t> min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Tot 43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Talk about we need more dim bursts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complex trigger algorithm is more sensitive than single threshold </a:t>
            </a:r>
            <a:r>
              <a:rPr lang="en-US" baseline="0" dirty="0" smtClean="0">
                <a:sym typeface="Wingdings"/>
              </a:rPr>
              <a:t> need bursts to be dimmer otherwise it will be triggered.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Make it into animation, show three curve step-by-step.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1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25:00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Talk about we need more dim bursts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complex trigger algorithm is more sensitive than single threshold </a:t>
            </a:r>
            <a:r>
              <a:rPr lang="en-US" baseline="0" dirty="0" smtClean="0">
                <a:sym typeface="Wingdings"/>
              </a:rPr>
              <a:t> need bursts to be dimmer otherwise it will be triggered.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Make it into animation, show three curve step-by-step.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12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 4:30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80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1:30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26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</a:t>
            </a:r>
          </a:p>
          <a:p>
            <a:r>
              <a:rPr lang="en-US" dirty="0" smtClean="0"/>
              <a:t>Tot: 43 min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30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0" dirty="0" smtClean="0"/>
              <a:t> min</a:t>
            </a:r>
          </a:p>
          <a:p>
            <a:r>
              <a:rPr lang="en-US" baseline="0" dirty="0" smtClean="0"/>
              <a:t>Tot 29:30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0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s</a:t>
            </a:r>
          </a:p>
          <a:p>
            <a:r>
              <a:rPr lang="en-US" dirty="0" smtClean="0"/>
              <a:t>Tot: 18:00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644BB-C962-B24A-AAC6-DCD7DE8B74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29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3C7B-05F4-474A-9BDC-697BBA73146F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FA43-8721-4F43-BB18-6D89167E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5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3C7B-05F4-474A-9BDC-697BBA73146F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FA43-8721-4F43-BB18-6D89167E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7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3C7B-05F4-474A-9BDC-697BBA73146F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FA43-8721-4F43-BB18-6D89167E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3C7B-05F4-474A-9BDC-697BBA73146F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FA43-8721-4F43-BB18-6D89167E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5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3C7B-05F4-474A-9BDC-697BBA73146F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FA43-8721-4F43-BB18-6D89167E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78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3C7B-05F4-474A-9BDC-697BBA73146F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FA43-8721-4F43-BB18-6D89167E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3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3C7B-05F4-474A-9BDC-697BBA73146F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FA43-8721-4F43-BB18-6D89167E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1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3C7B-05F4-474A-9BDC-697BBA73146F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FA43-8721-4F43-BB18-6D89167E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1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3C7B-05F4-474A-9BDC-697BBA73146F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FA43-8721-4F43-BB18-6D89167E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5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3C7B-05F4-474A-9BDC-697BBA73146F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FA43-8721-4F43-BB18-6D89167E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3C7B-05F4-474A-9BDC-697BBA73146F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FA43-8721-4F43-BB18-6D89167E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8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F3C7B-05F4-474A-9BDC-697BBA73146F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7FA43-8721-4F43-BB18-6D89167E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7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8.emf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67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37165" y="599108"/>
            <a:ext cx="8179814" cy="5951485"/>
            <a:chOff x="937165" y="599108"/>
            <a:chExt cx="8179814" cy="5951485"/>
          </a:xfrm>
        </p:grpSpPr>
        <p:pic>
          <p:nvPicPr>
            <p:cNvPr id="2" name="Picture 1" descr="sfr_GRB_talk_all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165" y="599108"/>
              <a:ext cx="7935314" cy="595148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69825" y="2639172"/>
              <a:ext cx="23063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/>
                  </a:solidFill>
                </a:rPr>
                <a:t>Lien et al. (2014)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10376" y="3404836"/>
              <a:ext cx="26066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</a:rPr>
                <a:t>SFR shape from</a:t>
              </a:r>
            </a:p>
            <a:p>
              <a:r>
                <a:rPr lang="en-US" sz="2400" b="1" dirty="0" err="1" smtClean="0">
                  <a:solidFill>
                    <a:srgbClr val="0000FF"/>
                  </a:solidFill>
                </a:rPr>
                <a:t>Yuksel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et al. (2008)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24326" y="4417181"/>
              <a:ext cx="34860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SFR shape from </a:t>
              </a:r>
            </a:p>
            <a:p>
              <a:r>
                <a:rPr lang="en-US" sz="2400" b="1" dirty="0" smtClean="0"/>
                <a:t>Hopkins &amp; </a:t>
              </a:r>
              <a:r>
                <a:rPr lang="en-US" sz="2400" b="1" dirty="0" err="1" smtClean="0"/>
                <a:t>Beacom</a:t>
              </a:r>
              <a:r>
                <a:rPr lang="en-US" sz="2400" b="1" dirty="0" smtClean="0"/>
                <a:t> (2006)</a:t>
              </a:r>
              <a:endParaRPr lang="en-US" sz="2400" b="1" dirty="0"/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/>
          <a:lstStyle/>
          <a:p>
            <a:r>
              <a:rPr lang="en-US" dirty="0" smtClean="0"/>
              <a:t>The GRB Rate </a:t>
            </a:r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</a:t>
              </a:r>
              <a:r>
                <a:rPr lang="en-US" altLang="zh-TW" sz="1400" dirty="0" smtClean="0"/>
                <a:t>   GRB rate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Summary </a:t>
              </a:r>
              <a:endParaRPr lang="zh-TW" altLang="en-US" sz="14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035587" y="6367595"/>
            <a:ext cx="1575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Lien et al.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081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r_GRB_talk_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65" y="599108"/>
            <a:ext cx="7935314" cy="5951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9825" y="2639172"/>
            <a:ext cx="147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This Work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0376" y="3404836"/>
            <a:ext cx="2606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SFR shape from</a:t>
            </a:r>
          </a:p>
          <a:p>
            <a:r>
              <a:rPr lang="en-US" sz="2400" b="1" dirty="0" err="1" smtClean="0">
                <a:solidFill>
                  <a:srgbClr val="0000FF"/>
                </a:solidFill>
              </a:rPr>
              <a:t>Yuksel</a:t>
            </a:r>
            <a:r>
              <a:rPr lang="en-US" sz="2400" b="1" dirty="0" smtClean="0">
                <a:solidFill>
                  <a:srgbClr val="0000FF"/>
                </a:solidFill>
              </a:rPr>
              <a:t> et al. (2008)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326" y="4417181"/>
            <a:ext cx="3486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SFR shape from </a:t>
            </a:r>
          </a:p>
          <a:p>
            <a:r>
              <a:rPr lang="en-US" sz="2400" b="1" dirty="0" smtClean="0"/>
              <a:t>Hopkins &amp; </a:t>
            </a:r>
            <a:r>
              <a:rPr lang="en-US" sz="2400" b="1" dirty="0" err="1" smtClean="0"/>
              <a:t>Beacom</a:t>
            </a:r>
            <a:r>
              <a:rPr lang="en-US" sz="2400" b="1" dirty="0" smtClean="0"/>
              <a:t> (2006)</a:t>
            </a:r>
            <a:endParaRPr lang="en-US" sz="24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/>
          <a:lstStyle/>
          <a:p>
            <a:r>
              <a:rPr lang="en-US" dirty="0" smtClean="0"/>
              <a:t>The GRB Rate </a:t>
            </a:r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</a:t>
              </a:r>
              <a:r>
                <a:rPr lang="en-US" altLang="zh-TW" sz="1400" dirty="0" smtClean="0"/>
                <a:t>   GRB rate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Summary </a:t>
              </a:r>
              <a:endParaRPr lang="zh-TW" altLang="en-US" sz="1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200" y="409223"/>
            <a:ext cx="8056371" cy="2074344"/>
            <a:chOff x="-633583" y="1970246"/>
            <a:chExt cx="5619461" cy="2183187"/>
          </a:xfrm>
        </p:grpSpPr>
        <p:sp>
          <p:nvSpPr>
            <p:cNvPr id="16" name="Rounded Rectangle 15">
              <a:hlinkClick r:id="" action="ppaction://noaction"/>
            </p:cNvPr>
            <p:cNvSpPr/>
            <p:nvPr/>
          </p:nvSpPr>
          <p:spPr>
            <a:xfrm>
              <a:off x="-633583" y="1970246"/>
              <a:ext cx="5619461" cy="2183187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410376" y="2037236"/>
              <a:ext cx="5250808" cy="191116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Possibilities:</a:t>
              </a:r>
            </a:p>
            <a:p>
              <a:pPr marL="342900" indent="-342900">
                <a:buAutoNum type="arabicPeriod"/>
              </a:pPr>
              <a:r>
                <a:rPr lang="en-US" sz="2800" dirty="0" smtClean="0">
                  <a:solidFill>
                    <a:schemeClr val="bg1"/>
                  </a:solidFill>
                </a:rPr>
                <a:t>Higher star-formation rate in the early universe</a:t>
              </a:r>
            </a:p>
            <a:p>
              <a:pPr marL="342900" indent="-342900">
                <a:buAutoNum type="arabicPeriod"/>
              </a:pPr>
              <a:r>
                <a:rPr lang="en-US" sz="2800" dirty="0" smtClean="0">
                  <a:solidFill>
                    <a:schemeClr val="bg1"/>
                  </a:solidFill>
                </a:rPr>
                <a:t>The ratio of GRB/SN evolves </a:t>
              </a:r>
              <a:r>
                <a:rPr lang="en-US" sz="1600" dirty="0">
                  <a:solidFill>
                    <a:schemeClr val="bg1"/>
                  </a:solidFill>
                </a:rPr>
                <a:t>(e.g., </a:t>
              </a:r>
              <a:r>
                <a:rPr lang="en-US" sz="1600" dirty="0" err="1">
                  <a:solidFill>
                    <a:schemeClr val="bg1"/>
                  </a:solidFill>
                </a:rPr>
                <a:t>Woosley</a:t>
              </a:r>
              <a:r>
                <a:rPr lang="en-US" sz="1600" dirty="0">
                  <a:solidFill>
                    <a:schemeClr val="bg1"/>
                  </a:solidFill>
                </a:rPr>
                <a:t> &amp; </a:t>
              </a:r>
              <a:r>
                <a:rPr lang="en-US" sz="1600" dirty="0" err="1">
                  <a:solidFill>
                    <a:schemeClr val="bg1"/>
                  </a:solidFill>
                </a:rPr>
                <a:t>Heger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</a:rPr>
                <a:t>2012)</a:t>
              </a:r>
            </a:p>
            <a:p>
              <a:pPr marL="342900" indent="-342900">
                <a:buFontTx/>
                <a:buAutoNum type="arabicPeriod"/>
              </a:pPr>
              <a:r>
                <a:rPr lang="en-US" sz="2800" dirty="0" smtClean="0">
                  <a:solidFill>
                    <a:schemeClr val="bg1"/>
                  </a:solidFill>
                </a:rPr>
                <a:t>Luminosity evolution </a:t>
              </a:r>
              <a:r>
                <a:rPr lang="en-US" sz="1600" dirty="0">
                  <a:solidFill>
                    <a:srgbClr val="FFFFFF"/>
                  </a:solidFill>
                </a:rPr>
                <a:t>(e.g., </a:t>
              </a:r>
              <a:r>
                <a:rPr lang="en-US" sz="1600" dirty="0" err="1">
                  <a:solidFill>
                    <a:srgbClr val="FFFFFF"/>
                  </a:solidFill>
                </a:rPr>
                <a:t>Virgili</a:t>
              </a:r>
              <a:r>
                <a:rPr lang="en-US" sz="1600" dirty="0">
                  <a:solidFill>
                    <a:srgbClr val="FFFFFF"/>
                  </a:solidFill>
                </a:rPr>
                <a:t> et al. 2011)</a:t>
              </a:r>
              <a:endParaRPr lang="en-US" sz="28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035587" y="6367595"/>
            <a:ext cx="1575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Lien et al.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392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9228" y="0"/>
            <a:ext cx="12595016" cy="719742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48400" y="556642"/>
            <a:ext cx="7518104" cy="2400520"/>
            <a:chOff x="1948400" y="556642"/>
            <a:chExt cx="7518104" cy="240052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2522484" y="974123"/>
              <a:ext cx="0" cy="198303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948400" y="556642"/>
              <a:ext cx="7518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GRB090423 (z=8.2; 640 million </a:t>
              </a:r>
              <a:r>
                <a:rPr lang="en-US" dirty="0">
                  <a:solidFill>
                    <a:srgbClr val="FFFF00"/>
                  </a:solidFill>
                </a:rPr>
                <a:t>years; </a:t>
              </a:r>
              <a:r>
                <a:rPr lang="en-US" dirty="0" err="1">
                  <a:solidFill>
                    <a:srgbClr val="FFFF00"/>
                  </a:solidFill>
                </a:rPr>
                <a:t>Tanvir</a:t>
              </a:r>
              <a:r>
                <a:rPr lang="en-US" dirty="0">
                  <a:solidFill>
                    <a:srgbClr val="FFFF00"/>
                  </a:solidFill>
                </a:rPr>
                <a:t> et al. 2009; </a:t>
              </a:r>
              <a:r>
                <a:rPr lang="en-US" dirty="0" err="1">
                  <a:solidFill>
                    <a:srgbClr val="FFFF00"/>
                  </a:solidFill>
                </a:rPr>
                <a:t>Salvaterra</a:t>
              </a:r>
              <a:r>
                <a:rPr lang="en-US" dirty="0">
                  <a:solidFill>
                    <a:srgbClr val="FFFF00"/>
                  </a:solidFill>
                </a:rPr>
                <a:t> et al. 2009)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499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04" y="298824"/>
            <a:ext cx="9160604" cy="71407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98470" y="5378824"/>
            <a:ext cx="2057827" cy="1479176"/>
            <a:chOff x="4198471" y="5378824"/>
            <a:chExt cx="1733176" cy="1325313"/>
          </a:xfrm>
        </p:grpSpPr>
        <p:sp>
          <p:nvSpPr>
            <p:cNvPr id="8" name="Rounded Rectangle 7"/>
            <p:cNvSpPr/>
            <p:nvPr/>
          </p:nvSpPr>
          <p:spPr>
            <a:xfrm>
              <a:off x="4198471" y="58674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Burst Alert Telescope (BAT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 smtClean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0" name="Straight Arrow Connector 9"/>
            <p:cNvCxnSpPr>
              <a:stCxn id="8" idx="0"/>
            </p:cNvCxnSpPr>
            <p:nvPr/>
          </p:nvCxnSpPr>
          <p:spPr>
            <a:xfrm flipV="1">
              <a:off x="5065059" y="5378824"/>
              <a:ext cx="104588" cy="488607"/>
            </a:xfrm>
            <a:prstGeom prst="straightConnector1">
              <a:avLst/>
            </a:prstGeom>
            <a:ln w="50800">
              <a:solidFill>
                <a:schemeClr val="bg1">
                  <a:alpha val="88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701553" y="3893659"/>
            <a:ext cx="3006164" cy="1930402"/>
            <a:chOff x="5931647" y="4258235"/>
            <a:chExt cx="3006164" cy="1930402"/>
          </a:xfrm>
        </p:grpSpPr>
        <p:sp>
          <p:nvSpPr>
            <p:cNvPr id="12" name="Rounded Rectangle 11"/>
            <p:cNvSpPr/>
            <p:nvPr/>
          </p:nvSpPr>
          <p:spPr>
            <a:xfrm>
              <a:off x="7204635" y="53519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X-Ray Telescope (XRT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 flipV="1">
              <a:off x="5931647" y="4258235"/>
              <a:ext cx="1272988" cy="1512049"/>
            </a:xfrm>
            <a:prstGeom prst="straightConnector1">
              <a:avLst/>
            </a:prstGeom>
            <a:ln w="50800">
              <a:solidFill>
                <a:schemeClr val="bg1">
                  <a:alpha val="92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6478" y="4093882"/>
            <a:ext cx="4942542" cy="956235"/>
            <a:chOff x="17929" y="4228353"/>
            <a:chExt cx="4942542" cy="956235"/>
          </a:xfrm>
        </p:grpSpPr>
        <p:sp>
          <p:nvSpPr>
            <p:cNvPr id="16" name="Rounded Rectangle 15"/>
            <p:cNvSpPr/>
            <p:nvPr/>
          </p:nvSpPr>
          <p:spPr>
            <a:xfrm>
              <a:off x="17929" y="4347882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UV/Optical Telescope (UVOT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1751105" y="4228353"/>
              <a:ext cx="3209366" cy="552823"/>
            </a:xfrm>
            <a:prstGeom prst="straightConnector1">
              <a:avLst/>
            </a:prstGeom>
            <a:ln w="50800">
              <a:solidFill>
                <a:schemeClr val="bg1">
                  <a:alpha val="92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060489" y="6334805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Gehrels</a:t>
            </a:r>
            <a:r>
              <a:rPr lang="en-US" dirty="0" smtClean="0">
                <a:solidFill>
                  <a:schemeClr val="bg1"/>
                </a:solidFill>
              </a:rPr>
              <a:t> et </a:t>
            </a:r>
            <a:r>
              <a:rPr lang="en-US" dirty="0" smtClean="0">
                <a:solidFill>
                  <a:srgbClr val="FFFFFF"/>
                </a:solidFill>
              </a:rPr>
              <a:t>al. (2004)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48020" y="322556"/>
            <a:ext cx="6750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Neil </a:t>
            </a:r>
            <a:r>
              <a:rPr lang="en-US" sz="4000" b="1" dirty="0" err="1" smtClean="0">
                <a:solidFill>
                  <a:schemeClr val="bg1"/>
                </a:solidFill>
              </a:rPr>
              <a:t>Gehrels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i="1" dirty="0" smtClean="0">
                <a:solidFill>
                  <a:schemeClr val="bg1"/>
                </a:solidFill>
              </a:rPr>
              <a:t>Swift</a:t>
            </a:r>
            <a:r>
              <a:rPr lang="en-US" sz="4000" b="1" dirty="0" smtClean="0">
                <a:solidFill>
                  <a:schemeClr val="bg1"/>
                </a:solidFill>
              </a:rPr>
              <a:t> Observatory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25" name="群組 12"/>
          <p:cNvGrpSpPr/>
          <p:nvPr/>
        </p:nvGrpSpPr>
        <p:grpSpPr>
          <a:xfrm>
            <a:off x="-16604" y="-3895"/>
            <a:ext cx="9160601" cy="307777"/>
            <a:chOff x="36000" y="-2846"/>
            <a:chExt cx="9108000" cy="224909"/>
          </a:xfrm>
        </p:grpSpPr>
        <p:sp>
          <p:nvSpPr>
            <p:cNvPr id="26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7" name="文字方塊 11"/>
            <p:cNvSpPr txBox="1"/>
            <p:nvPr/>
          </p:nvSpPr>
          <p:spPr>
            <a:xfrm>
              <a:off x="4721669" y="-2846"/>
              <a:ext cx="4205991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  </a:t>
              </a:r>
              <a:r>
                <a:rPr lang="en-US" altLang="zh-TW" sz="1400" dirty="0" smtClean="0"/>
                <a:t> </a:t>
              </a:r>
              <a:r>
                <a:rPr lang="en-US" altLang="zh-TW" sz="1400" i="1" dirty="0" smtClean="0"/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GRBs   Gravitational Waves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15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Earth_Western_Hemisphere_transparent_backgrou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08" y="3894886"/>
            <a:ext cx="2060016" cy="2060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171" y="5651002"/>
            <a:ext cx="502996" cy="452696"/>
          </a:xfrm>
          <a:prstGeom prst="rect">
            <a:avLst/>
          </a:prstGeom>
          <a:scene3d>
            <a:camera prst="orthographicFront">
              <a:rot lat="0" lon="0" rev="1800000"/>
            </a:camera>
            <a:lightRig rig="threePt" dir="t"/>
          </a:scene3d>
        </p:spPr>
      </p:pic>
      <p:pic>
        <p:nvPicPr>
          <p:cNvPr id="10" name="Picture 9" descr="cwxzt5pz-132908743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4" y="628780"/>
            <a:ext cx="1100659" cy="628778"/>
          </a:xfrm>
          <a:prstGeom prst="rect">
            <a:avLst/>
          </a:prstGeom>
          <a:scene3d>
            <a:camera prst="orthographicFront">
              <a:rot lat="0" lon="0" rev="180000"/>
            </a:camera>
            <a:lightRig rig="threePt" dir="t"/>
          </a:scene3d>
        </p:spPr>
      </p:pic>
      <p:cxnSp>
        <p:nvCxnSpPr>
          <p:cNvPr id="12" name="Straight Connector 11"/>
          <p:cNvCxnSpPr/>
          <p:nvPr/>
        </p:nvCxnSpPr>
        <p:spPr>
          <a:xfrm>
            <a:off x="1232968" y="1393176"/>
            <a:ext cx="4166240" cy="3686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93254" y="3548601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130 million light years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矩形 10"/>
          <p:cNvSpPr/>
          <p:nvPr/>
        </p:nvSpPr>
        <p:spPr>
          <a:xfrm>
            <a:off x="-16604" y="14780"/>
            <a:ext cx="9160603" cy="2840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TW" sz="1400" dirty="0" smtClean="0">
              <a:solidFill>
                <a:srgbClr val="C00000"/>
              </a:solidFill>
            </a:endParaRPr>
          </a:p>
          <a:p>
            <a:pPr algn="ctr"/>
            <a:endParaRPr lang="zh-TW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70342" y="444114"/>
            <a:ext cx="123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GW170817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848914" y="817640"/>
            <a:ext cx="5519205" cy="3300348"/>
            <a:chOff x="1151555" y="1679939"/>
            <a:chExt cx="9643599" cy="5631492"/>
          </a:xfrm>
        </p:grpSpPr>
        <p:grpSp>
          <p:nvGrpSpPr>
            <p:cNvPr id="15" name="Group 14"/>
            <p:cNvGrpSpPr/>
            <p:nvPr/>
          </p:nvGrpSpPr>
          <p:grpSpPr>
            <a:xfrm>
              <a:off x="1151555" y="1679939"/>
              <a:ext cx="9643599" cy="4864580"/>
              <a:chOff x="1151555" y="1679939"/>
              <a:chExt cx="9643599" cy="4864580"/>
            </a:xfrm>
          </p:grpSpPr>
          <p:pic>
            <p:nvPicPr>
              <p:cNvPr id="26" name="Picture 25" descr="bat_fov_paper_green_Earth_cropped_white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1555" y="1679939"/>
                <a:ext cx="8997498" cy="486458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8774428" y="1823032"/>
                <a:ext cx="2020726" cy="787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8000"/>
                    </a:solidFill>
                  </a:rPr>
                  <a:t>Earth</a:t>
                </a:r>
                <a:endParaRPr lang="en-US" sz="2400" b="1" dirty="0">
                  <a:solidFill>
                    <a:srgbClr val="008000"/>
                  </a:solidFill>
                </a:endParaRP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H="1">
                <a:off x="8516354" y="2610786"/>
                <a:ext cx="947370" cy="4715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8979513" y="5229889"/>
              <a:ext cx="1424039" cy="787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1"/>
                  </a:solidFill>
                </a:rPr>
                <a:t>LIGO</a:t>
              </a:r>
              <a:endParaRPr lang="en-US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29791" y="6628710"/>
              <a:ext cx="2689273" cy="6827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Fermi/GBM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9208429" y="4831897"/>
              <a:ext cx="255295" cy="3979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8774428" y="5174321"/>
              <a:ext cx="0" cy="14543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553545" y="5786811"/>
              <a:ext cx="14743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Swift/BAT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3027926" y="5333841"/>
              <a:ext cx="1919386" cy="5443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群組 12"/>
          <p:cNvGrpSpPr/>
          <p:nvPr/>
        </p:nvGrpSpPr>
        <p:grpSpPr>
          <a:xfrm>
            <a:off x="-16604" y="-3895"/>
            <a:ext cx="9160601" cy="307777"/>
            <a:chOff x="36000" y="-2846"/>
            <a:chExt cx="9108000" cy="224909"/>
          </a:xfrm>
        </p:grpSpPr>
        <p:sp>
          <p:nvSpPr>
            <p:cNvPr id="3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34" name="文字方塊 11"/>
            <p:cNvSpPr txBox="1"/>
            <p:nvPr/>
          </p:nvSpPr>
          <p:spPr>
            <a:xfrm>
              <a:off x="4721669" y="-2846"/>
              <a:ext cx="4205991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  </a:t>
              </a:r>
              <a:r>
                <a:rPr lang="en-US" altLang="zh-TW" sz="1400" dirty="0" smtClean="0"/>
                <a:t> </a:t>
              </a:r>
              <a:r>
                <a:rPr lang="en-US" altLang="zh-TW" sz="1400" i="1" dirty="0" smtClean="0">
                  <a:solidFill>
                    <a:srgbClr val="7F7F7F"/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GRBs   </a:t>
              </a:r>
              <a:r>
                <a:rPr lang="en-US" altLang="zh-TW" sz="1400" dirty="0" smtClean="0"/>
                <a:t>Gravitational Waves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pic>
        <p:nvPicPr>
          <p:cNvPr id="2" name="Picture 1" descr="quad_rate_lc_GW17081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6" y="1862008"/>
            <a:ext cx="3663318" cy="490191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6889" y="1442070"/>
            <a:ext cx="3216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Swift/</a:t>
            </a:r>
            <a:r>
              <a:rPr lang="en-US" sz="2400" dirty="0" smtClean="0">
                <a:solidFill>
                  <a:schemeClr val="bg1"/>
                </a:solidFill>
              </a:rPr>
              <a:t>BAT light curves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4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99" y="2988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Short-hard </a:t>
            </a:r>
            <a:r>
              <a:rPr lang="en-US" dirty="0" err="1" smtClean="0"/>
              <a:t>vs</a:t>
            </a:r>
            <a:r>
              <a:rPr lang="en-US" dirty="0" smtClean="0"/>
              <a:t> long-soft?</a:t>
            </a:r>
            <a:endParaRPr lang="en-US" dirty="0"/>
          </a:p>
        </p:txBody>
      </p:sp>
      <p:grpSp>
        <p:nvGrpSpPr>
          <p:cNvPr id="8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0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Catalog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Trigger Simulation   GRB rate   Summary </a:t>
              </a:r>
              <a:endParaRPr lang="zh-TW" altLang="en-US" sz="1400" dirty="0"/>
            </a:p>
          </p:txBody>
        </p:sp>
      </p:grpSp>
      <p:pic>
        <p:nvPicPr>
          <p:cNvPr id="3" name="Picture 2" descr="Hardness_T90_witherror_best_model_onecol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77" y="1441824"/>
            <a:ext cx="6129390" cy="487802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590800" y="2455333"/>
            <a:ext cx="2167467" cy="1540934"/>
          </a:xfrm>
          <a:prstGeom prst="ellipse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55066" y="2777067"/>
            <a:ext cx="2827867" cy="1540934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48064" y="4751373"/>
            <a:ext cx="2134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Long-Soft GRBs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4751373"/>
            <a:ext cx="229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Short-hard GRBs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04800" y="3169912"/>
            <a:ext cx="2932063" cy="6309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500" dirty="0" smtClean="0"/>
              <a:t>Hardness Ratio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9180" y="6035690"/>
            <a:ext cx="2857767" cy="63094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500" dirty="0" smtClean="0"/>
              <a:t>Burst Duration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89211" y="1589206"/>
            <a:ext cx="1575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Lien et al. (</a:t>
            </a:r>
            <a:r>
              <a:rPr lang="en-US" sz="1600" dirty="0" smtClean="0"/>
              <a:t>2016)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97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51"/>
          <p:cNvPicPr>
            <a:picLocks noChangeAspect="1"/>
          </p:cNvPicPr>
          <p:nvPr/>
        </p:nvPicPr>
        <p:blipFill rotWithShape="1">
          <a:blip r:embed="rId3"/>
          <a:srcRect t="22350" b="207"/>
          <a:stretch/>
        </p:blipFill>
        <p:spPr>
          <a:xfrm>
            <a:off x="4472979" y="1449001"/>
            <a:ext cx="1410365" cy="154136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3851" y="-71446"/>
            <a:ext cx="7757607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 smtClean="0"/>
              <a:t>GRBs and their multi-messenger nature</a:t>
            </a:r>
            <a:endParaRPr lang="en-US" sz="3600" dirty="0"/>
          </a:p>
        </p:txBody>
      </p:sp>
      <p:grpSp>
        <p:nvGrpSpPr>
          <p:cNvPr id="90" name="Group 89"/>
          <p:cNvGrpSpPr/>
          <p:nvPr/>
        </p:nvGrpSpPr>
        <p:grpSpPr>
          <a:xfrm>
            <a:off x="344508" y="685851"/>
            <a:ext cx="8691966" cy="1905796"/>
            <a:chOff x="434964" y="2643862"/>
            <a:chExt cx="8691966" cy="1905796"/>
          </a:xfrm>
        </p:grpSpPr>
        <p:grpSp>
          <p:nvGrpSpPr>
            <p:cNvPr id="89" name="Group 88"/>
            <p:cNvGrpSpPr/>
            <p:nvPr/>
          </p:nvGrpSpPr>
          <p:grpSpPr>
            <a:xfrm>
              <a:off x="434964" y="3181833"/>
              <a:ext cx="3200735" cy="338554"/>
              <a:chOff x="434964" y="3181833"/>
              <a:chExt cx="3200735" cy="338554"/>
            </a:xfrm>
          </p:grpSpPr>
          <p:cxnSp>
            <p:nvCxnSpPr>
              <p:cNvPr id="163" name="Straight Arrow Connector 162"/>
              <p:cNvCxnSpPr/>
              <p:nvPr/>
            </p:nvCxnSpPr>
            <p:spPr>
              <a:xfrm flipH="1" flipV="1">
                <a:off x="434964" y="3194978"/>
                <a:ext cx="3200735" cy="37873"/>
              </a:xfrm>
              <a:prstGeom prst="straightConnector1">
                <a:avLst/>
              </a:prstGeom>
              <a:ln w="63500">
                <a:gradFill flip="none" rotWithShape="1">
                  <a:gsLst>
                    <a:gs pos="0">
                      <a:schemeClr val="tx1"/>
                    </a:gs>
                    <a:gs pos="100000">
                      <a:srgbClr val="FFFFFF"/>
                    </a:gs>
                  </a:gsLst>
                  <a:lin ang="10500000" scaled="0"/>
                  <a:tileRect/>
                </a:gra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TextBox 184"/>
              <p:cNvSpPr txBox="1"/>
              <p:nvPr/>
            </p:nvSpPr>
            <p:spPr>
              <a:xfrm>
                <a:off x="824436" y="3181833"/>
                <a:ext cx="8427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Radio</a:t>
                </a:r>
                <a:endParaRPr lang="en-US" sz="1600" b="1" dirty="0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3635699" y="2643862"/>
              <a:ext cx="5491231" cy="1905796"/>
              <a:chOff x="3635699" y="2643862"/>
              <a:chExt cx="5491231" cy="1905796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635699" y="2643862"/>
                <a:ext cx="4392036" cy="1905796"/>
                <a:chOff x="3635699" y="2643862"/>
                <a:chExt cx="4392036" cy="1905796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3635699" y="2643862"/>
                  <a:ext cx="2795287" cy="1905796"/>
                  <a:chOff x="3635699" y="2643862"/>
                  <a:chExt cx="2795287" cy="1905796"/>
                </a:xfrm>
              </p:grpSpPr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3635699" y="2643862"/>
                    <a:ext cx="2795287" cy="619879"/>
                    <a:chOff x="3635699" y="2643862"/>
                    <a:chExt cx="2795287" cy="619879"/>
                  </a:xfrm>
                </p:grpSpPr>
                <p:grpSp>
                  <p:nvGrpSpPr>
                    <p:cNvPr id="184" name="Group 183"/>
                    <p:cNvGrpSpPr/>
                    <p:nvPr/>
                  </p:nvGrpSpPr>
                  <p:grpSpPr>
                    <a:xfrm>
                      <a:off x="3635699" y="3172301"/>
                      <a:ext cx="2326189" cy="91440"/>
                      <a:chOff x="3635699" y="2773444"/>
                      <a:chExt cx="2326189" cy="91440"/>
                    </a:xfrm>
                  </p:grpSpPr>
                  <p:cxnSp>
                    <p:nvCxnSpPr>
                      <p:cNvPr id="173" name="Straight Connector 172"/>
                      <p:cNvCxnSpPr/>
                      <p:nvPr/>
                    </p:nvCxnSpPr>
                    <p:spPr>
                      <a:xfrm>
                        <a:off x="5230368" y="2816438"/>
                        <a:ext cx="731520" cy="5452"/>
                      </a:xfrm>
                      <a:prstGeom prst="line">
                        <a:avLst/>
                      </a:prstGeom>
                      <a:ln w="88900">
                        <a:gradFill flip="none" rotWithShape="1">
                          <a:gsLst>
                            <a:gs pos="0">
                              <a:srgbClr val="660066"/>
                            </a:gs>
                            <a:gs pos="100000">
                              <a:srgbClr val="FFFFFF"/>
                            </a:gs>
                          </a:gsLst>
                          <a:lin ang="0" scaled="1"/>
                          <a:tileRect/>
                        </a:gra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Straight Connector 169"/>
                      <p:cNvCxnSpPr/>
                      <p:nvPr/>
                    </p:nvCxnSpPr>
                    <p:spPr>
                      <a:xfrm flipV="1">
                        <a:off x="3635699" y="2816437"/>
                        <a:ext cx="1498232" cy="5453"/>
                      </a:xfrm>
                      <a:prstGeom prst="line">
                        <a:avLst/>
                      </a:prstGeom>
                      <a:ln w="88900">
                        <a:gradFill flip="none" rotWithShape="1">
                          <a:gsLst>
                            <a:gs pos="0">
                              <a:srgbClr val="FF0000"/>
                            </a:gs>
                            <a:gs pos="100000">
                              <a:srgbClr val="FFFFFF"/>
                            </a:gs>
                          </a:gsLst>
                          <a:lin ang="10560000" scaled="0"/>
                          <a:tileRect/>
                        </a:gra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pic>
                    <p:nvPicPr>
                      <p:cNvPr id="171" name="Picture 170" descr="Screen Shot 2017-08-24 at 6.02.57 PM.png"/>
                      <p:cNvPicPr preferRelativeResize="0">
                        <a:picLocks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116292" y="2773444"/>
                        <a:ext cx="118872" cy="91440"/>
                      </a:xfrm>
                      <a:prstGeom prst="rect">
                        <a:avLst/>
                      </a:prstGeom>
                      <a:scene3d>
                        <a:camera prst="orthographicFront">
                          <a:rot lat="0" lon="0" rev="10800000"/>
                        </a:camera>
                        <a:lightRig rig="threePt" dir="t"/>
                      </a:scene3d>
                    </p:spPr>
                  </p:pic>
                </p:grpSp>
                <p:sp>
                  <p:nvSpPr>
                    <p:cNvPr id="187" name="TextBox 186"/>
                    <p:cNvSpPr txBox="1"/>
                    <p:nvPr/>
                  </p:nvSpPr>
                  <p:spPr>
                    <a:xfrm>
                      <a:off x="3692155" y="2643862"/>
                      <a:ext cx="1552890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/>
                        <a:t>Infrared </a:t>
                      </a:r>
                    </a:p>
                    <a:p>
                      <a:pPr algn="ctr"/>
                      <a:r>
                        <a:rPr lang="en-US" sz="1600" b="1" dirty="0" smtClean="0"/>
                        <a:t>(IR)</a:t>
                      </a:r>
                      <a:endParaRPr lang="en-US" sz="1600" b="1" dirty="0"/>
                    </a:p>
                  </p:txBody>
                </p:sp>
                <p:sp>
                  <p:nvSpPr>
                    <p:cNvPr id="188" name="TextBox 187"/>
                    <p:cNvSpPr txBox="1"/>
                    <p:nvPr/>
                  </p:nvSpPr>
                  <p:spPr>
                    <a:xfrm>
                      <a:off x="4990054" y="2648075"/>
                      <a:ext cx="1440932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/>
                        <a:t>Ultraviolet</a:t>
                      </a:r>
                    </a:p>
                    <a:p>
                      <a:pPr algn="ctr"/>
                      <a:r>
                        <a:rPr lang="en-US" sz="1600" b="1" dirty="0" smtClean="0"/>
                        <a:t>(UV)</a:t>
                      </a:r>
                      <a:endParaRPr lang="en-US" sz="1600" b="1" dirty="0"/>
                    </a:p>
                  </p:txBody>
                </p:sp>
              </p:grpSp>
              <p:sp>
                <p:nvSpPr>
                  <p:cNvPr id="189" name="TextBox 188"/>
                  <p:cNvSpPr txBox="1"/>
                  <p:nvPr/>
                </p:nvSpPr>
                <p:spPr>
                  <a:xfrm>
                    <a:off x="4151898" y="3964882"/>
                    <a:ext cx="2038807" cy="584776"/>
                  </a:xfrm>
                  <a:prstGeom prst="rect">
                    <a:avLst/>
                  </a:prstGeom>
                  <a:noFill/>
                  <a:scene3d>
                    <a:camera prst="orthographicFront">
                      <a:rot lat="0" lon="0" rev="16200000"/>
                    </a:camera>
                    <a:lightRig rig="threePt" dir="t"/>
                  </a:scene3d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/>
                      <a:t>Visible</a:t>
                    </a:r>
                  </a:p>
                  <a:p>
                    <a:r>
                      <a:rPr lang="en-US" sz="1600" b="1" dirty="0" smtClean="0"/>
                      <a:t>(Optical)</a:t>
                    </a:r>
                    <a:endParaRPr lang="en-US" sz="1600" b="1" dirty="0"/>
                  </a:p>
                </p:txBody>
              </p:sp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5961888" y="2787783"/>
                  <a:ext cx="2065847" cy="445068"/>
                  <a:chOff x="5961888" y="2787783"/>
                  <a:chExt cx="2065847" cy="445068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5961888" y="3228638"/>
                    <a:ext cx="1585857" cy="4213"/>
                  </a:xfrm>
                  <a:prstGeom prst="line">
                    <a:avLst/>
                  </a:prstGeom>
                  <a:ln w="63500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rgbClr val="FFFFFF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1" name="TextBox 190"/>
                  <p:cNvSpPr txBox="1"/>
                  <p:nvPr/>
                </p:nvSpPr>
                <p:spPr>
                  <a:xfrm>
                    <a:off x="6576960" y="2787783"/>
                    <a:ext cx="145077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/>
                      <a:t> X</a:t>
                    </a:r>
                    <a:r>
                      <a:rPr lang="en-US" sz="1600" b="1" dirty="0"/>
                      <a:t> </a:t>
                    </a:r>
                    <a:r>
                      <a:rPr lang="en-US" sz="1600" b="1" dirty="0" smtClean="0"/>
                      <a:t>rays</a:t>
                    </a:r>
                    <a:endParaRPr lang="en-US" sz="1600" b="1" dirty="0"/>
                  </a:p>
                </p:txBody>
              </p:sp>
            </p:grpSp>
          </p:grpSp>
          <p:grpSp>
            <p:nvGrpSpPr>
              <p:cNvPr id="53" name="Group 52"/>
              <p:cNvGrpSpPr/>
              <p:nvPr/>
            </p:nvGrpSpPr>
            <p:grpSpPr>
              <a:xfrm>
                <a:off x="7547745" y="2833747"/>
                <a:ext cx="1579185" cy="408791"/>
                <a:chOff x="7547745" y="2833747"/>
                <a:chExt cx="1579185" cy="408791"/>
              </a:xfrm>
            </p:grpSpPr>
            <p:cxnSp>
              <p:nvCxnSpPr>
                <p:cNvPr id="180" name="Straight Arrow Connector 179"/>
                <p:cNvCxnSpPr/>
                <p:nvPr/>
              </p:nvCxnSpPr>
              <p:spPr>
                <a:xfrm>
                  <a:off x="7547745" y="3242538"/>
                  <a:ext cx="1524723" cy="0"/>
                </a:xfrm>
                <a:prstGeom prst="straightConnector1">
                  <a:avLst/>
                </a:prstGeom>
                <a:ln w="63500">
                  <a:gradFill flip="none" rotWithShape="1">
                    <a:gsLst>
                      <a:gs pos="0">
                        <a:schemeClr val="tx1"/>
                      </a:gs>
                      <a:gs pos="100000">
                        <a:srgbClr val="FFFFFF"/>
                      </a:gs>
                    </a:gsLst>
                    <a:lin ang="10500000" scaled="0"/>
                    <a:tileRect/>
                  </a:gra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2" name="TextBox 191"/>
                <p:cNvSpPr txBox="1"/>
                <p:nvPr/>
              </p:nvSpPr>
              <p:spPr>
                <a:xfrm>
                  <a:off x="7676155" y="2833747"/>
                  <a:ext cx="14507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Gamma rays</a:t>
                  </a:r>
                  <a:endParaRPr lang="en-US" sz="1600" b="1" dirty="0"/>
                </a:p>
              </p:txBody>
            </p:sp>
          </p:grpSp>
        </p:grpSp>
      </p:grpSp>
      <p:sp>
        <p:nvSpPr>
          <p:cNvPr id="9" name="TextBox 8"/>
          <p:cNvSpPr txBox="1"/>
          <p:nvPr/>
        </p:nvSpPr>
        <p:spPr>
          <a:xfrm>
            <a:off x="1997700" y="3822972"/>
            <a:ext cx="45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VLA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455684" y="4839859"/>
            <a:ext cx="66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Hubble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7064102" y="3961471"/>
            <a:ext cx="52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Swift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1" name="Picture 230" descr="LI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4" y="5717260"/>
            <a:ext cx="3117825" cy="1050131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1699" y="5717260"/>
            <a:ext cx="2091657" cy="100402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430" y="5729720"/>
            <a:ext cx="2292079" cy="1025302"/>
          </a:xfrm>
          <a:prstGeom prst="rect">
            <a:avLst/>
          </a:prstGeom>
        </p:spPr>
      </p:pic>
      <p:pic>
        <p:nvPicPr>
          <p:cNvPr id="241" name="Picture 240" descr="Spitzer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18" y="1407355"/>
            <a:ext cx="1580062" cy="1552315"/>
          </a:xfrm>
          <a:prstGeom prst="rect">
            <a:avLst/>
          </a:prstGeom>
        </p:spPr>
      </p:pic>
      <p:pic>
        <p:nvPicPr>
          <p:cNvPr id="254" name="Picture 253" descr="Swift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32" y="1358825"/>
            <a:ext cx="1781222" cy="1600845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 rotWithShape="1">
          <a:blip r:embed="rId10"/>
          <a:srcRect t="-1" b="12878"/>
          <a:stretch/>
        </p:blipFill>
        <p:spPr>
          <a:xfrm>
            <a:off x="7405174" y="1358825"/>
            <a:ext cx="1795130" cy="111306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55945" y="5378029"/>
            <a:ext cx="2378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Gravitational waves</a:t>
            </a:r>
            <a:endParaRPr lang="en-US" sz="1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3505130" y="5396745"/>
            <a:ext cx="2378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Neutrinos</a:t>
            </a:r>
            <a:endParaRPr lang="en-US" sz="16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6058431" y="5391166"/>
            <a:ext cx="2378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Cosmic rays</a:t>
            </a:r>
            <a:endParaRPr lang="en-US" sz="1600" b="1" dirty="0"/>
          </a:p>
        </p:txBody>
      </p:sp>
      <p:pic>
        <p:nvPicPr>
          <p:cNvPr id="63" name="Picture 62" descr="VLA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1" y="1540098"/>
            <a:ext cx="2184316" cy="1419572"/>
          </a:xfrm>
          <a:prstGeom prst="rect">
            <a:avLst/>
          </a:prstGeom>
        </p:spPr>
      </p:pic>
      <p:grpSp>
        <p:nvGrpSpPr>
          <p:cNvPr id="46" name="群組 12"/>
          <p:cNvGrpSpPr/>
          <p:nvPr/>
        </p:nvGrpSpPr>
        <p:grpSpPr>
          <a:xfrm>
            <a:off x="-16604" y="-10029"/>
            <a:ext cx="9160606" cy="308854"/>
            <a:chOff x="36000" y="-7329"/>
            <a:chExt cx="9108000" cy="225696"/>
          </a:xfrm>
        </p:grpSpPr>
        <p:sp>
          <p:nvSpPr>
            <p:cNvPr id="47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48" name="文字方塊 11"/>
            <p:cNvSpPr txBox="1"/>
            <p:nvPr/>
          </p:nvSpPr>
          <p:spPr>
            <a:xfrm>
              <a:off x="4159750" y="-7329"/>
              <a:ext cx="498424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7F7F7F"/>
                  </a:solidFill>
                </a:rPr>
                <a:t>Intro</a:t>
              </a:r>
              <a:r>
                <a:rPr lang="en-US" altLang="zh-TW" sz="1400" dirty="0" smtClean="0"/>
                <a:t>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GRB observatories   GRB properties   GRB origins  </a:t>
              </a:r>
              <a:r>
                <a:rPr lang="en-US" altLang="zh-TW" sz="1400" dirty="0" smtClean="0"/>
                <a:t> Summary  </a:t>
              </a:r>
              <a:endParaRPr lang="zh-TW" altLang="en-US" sz="1400" dirty="0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3959" y="3402413"/>
            <a:ext cx="2555460" cy="143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410</Words>
  <Application>Microsoft Macintosh PowerPoint</Application>
  <PresentationFormat>On-screen Show (4:3)</PresentationFormat>
  <Paragraphs>85</Paragraphs>
  <Slides>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The GRB Rate </vt:lpstr>
      <vt:lpstr>The GRB Rate </vt:lpstr>
      <vt:lpstr>PowerPoint Presentation</vt:lpstr>
      <vt:lpstr>PowerPoint Presentation</vt:lpstr>
      <vt:lpstr>PowerPoint Presentation</vt:lpstr>
      <vt:lpstr>Short-hard vs long-soft?</vt:lpstr>
      <vt:lpstr>PowerPoint Presentation</vt:lpstr>
    </vt:vector>
  </TitlesOfParts>
  <Company>NASA/GSFC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Lien</dc:creator>
  <cp:lastModifiedBy>Amy Lien</cp:lastModifiedBy>
  <cp:revision>13</cp:revision>
  <dcterms:created xsi:type="dcterms:W3CDTF">2019-10-14T02:13:38Z</dcterms:created>
  <dcterms:modified xsi:type="dcterms:W3CDTF">2019-10-14T06:29:14Z</dcterms:modified>
</cp:coreProperties>
</file>